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7" r:id="rId10"/>
    <p:sldId id="268" r:id="rId11"/>
    <p:sldId id="269" r:id="rId12"/>
    <p:sldId id="271" r:id="rId13"/>
    <p:sldId id="272" r:id="rId14"/>
    <p:sldId id="273" r:id="rId15"/>
    <p:sldId id="275" r:id="rId16"/>
    <p:sldId id="276" r:id="rId17"/>
    <p:sldId id="277" r:id="rId18"/>
    <p:sldId id="279" r:id="rId19"/>
    <p:sldId id="280" r:id="rId20"/>
    <p:sldId id="281" r:id="rId21"/>
    <p:sldId id="283" r:id="rId22"/>
    <p:sldId id="284" r:id="rId23"/>
    <p:sldId id="285" r:id="rId24"/>
    <p:sldId id="288" r:id="rId25"/>
    <p:sldId id="289" r:id="rId26"/>
    <p:sldId id="290" r:id="rId27"/>
    <p:sldId id="292" r:id="rId28"/>
    <p:sldId id="293" r:id="rId29"/>
    <p:sldId id="294" r:id="rId30"/>
    <p:sldId id="296" r:id="rId31"/>
    <p:sldId id="297" r:id="rId32"/>
    <p:sldId id="298" r:id="rId33"/>
    <p:sldId id="300" r:id="rId34"/>
    <p:sldId id="301" r:id="rId35"/>
    <p:sldId id="302" r:id="rId36"/>
    <p:sldId id="304" r:id="rId37"/>
    <p:sldId id="305" r:id="rId38"/>
    <p:sldId id="306" r:id="rId39"/>
    <p:sldId id="340" r:id="rId40"/>
    <p:sldId id="341" r:id="rId41"/>
    <p:sldId id="310" r:id="rId42"/>
    <p:sldId id="312" r:id="rId43"/>
    <p:sldId id="313" r:id="rId44"/>
    <p:sldId id="314" r:id="rId45"/>
    <p:sldId id="316" r:id="rId46"/>
    <p:sldId id="317" r:id="rId47"/>
    <p:sldId id="318" r:id="rId48"/>
    <p:sldId id="342" r:id="rId49"/>
    <p:sldId id="343" r:id="rId50"/>
    <p:sldId id="322" r:id="rId51"/>
    <p:sldId id="346" r:id="rId52"/>
    <p:sldId id="347" r:id="rId53"/>
    <p:sldId id="326" r:id="rId54"/>
    <p:sldId id="344" r:id="rId55"/>
    <p:sldId id="345" r:id="rId56"/>
    <p:sldId id="330" r:id="rId57"/>
    <p:sldId id="333" r:id="rId58"/>
    <p:sldId id="334" r:id="rId59"/>
    <p:sldId id="335" r:id="rId60"/>
    <p:sldId id="337" r:id="rId61"/>
    <p:sldId id="338" r:id="rId62"/>
    <p:sldId id="339" r:id="rId63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8753" autoAdjust="0"/>
    <p:restoredTop sz="94391" autoAdjust="0"/>
  </p:normalViewPr>
  <p:slideViewPr>
    <p:cSldViewPr>
      <p:cViewPr>
        <p:scale>
          <a:sx n="75" d="100"/>
          <a:sy n="75" d="100"/>
        </p:scale>
        <p:origin x="-1507" y="-3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11/23/2013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11/23/2013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choolacademy.teleri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tinyurl.com/ssl-certificate-explaine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arbon_nanotube#Electrical_circuits" TargetMode="External"/><Relationship Id="rId2" Type="http://schemas.openxmlformats.org/officeDocument/2006/relationships/hyperlink" Target="http://www.technologyreview.com/news/519421/the-first-carbon-nanotube-computer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jpeg"/><Relationship Id="rId16" Type="http://schemas.openxmlformats.org/officeDocument/2006/relationships/image" Target="../media/image32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en.wikipedia.org/wiki/Menu_ba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://en.wikipedia.org/wiki/Git_(software)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Distributed_revision_contro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3.png"/><Relationship Id="rId3" Type="http://schemas.microsoft.com/office/2007/relationships/hdphoto" Target="../media/hdphoto3.wdp"/><Relationship Id="rId7" Type="http://schemas.openxmlformats.org/officeDocument/2006/relationships/image" Target="../media/image38.jpeg"/><Relationship Id="rId12" Type="http://schemas.openxmlformats.org/officeDocument/2006/relationships/image" Target="../media/image42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jpeg"/><Relationship Id="rId11" Type="http://schemas.openxmlformats.org/officeDocument/2006/relationships/image" Target="../media/image41.jpeg"/><Relationship Id="rId5" Type="http://schemas.microsoft.com/office/2007/relationships/hdphoto" Target="../media/hdphoto4.wdp"/><Relationship Id="rId10" Type="http://schemas.openxmlformats.org/officeDocument/2006/relationships/image" Target="../media/image40.jpeg"/><Relationship Id="rId4" Type="http://schemas.openxmlformats.org/officeDocument/2006/relationships/image" Target="../media/image36.jpeg"/><Relationship Id="rId9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DEFLAT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google.com/drive/topic/1628465?hl=e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2d-perf-webgl-canvas-2011" TargetMode="External"/><Relationship Id="rId2" Type="http://schemas.openxmlformats.org/officeDocument/2006/relationships/hyperlink" Target="http://tinyurl.com/webgl-vs-canvas-so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CouchDB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Cryptographic_hash_function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struction_(computer_science)" TargetMode="External"/><Relationship Id="rId2" Type="http://schemas.openxmlformats.org/officeDocument/2006/relationships/hyperlink" Target="http://en.wikipedia.org/wiki/Reduced_instruction_set_comput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Complex_instruction_set_computer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terlaced_video" TargetMode="External"/><Relationship Id="rId2" Type="http://schemas.openxmlformats.org/officeDocument/2006/relationships/hyperlink" Target="http://en.wikipedia.org/wiki/Progressive_scan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thernet_crossover_cable#Automatic_crossover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ecure_Shel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nternet_Message_Access_Protocol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URL_redirection#HTTP_status_codes_3xx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microsoft.com/office/2007/relationships/hdphoto" Target="../media/hdphoto7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tinyurl.com/chuck-norris-color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deproject.com/Articles/182416/A-Collection-of-JavaScript-Gotchas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tinyurl.com/online-scans-with-activex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олимпиадата (НОИТ)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Потребителската машина е със задна дата</a:t>
            </a:r>
          </a:p>
          <a:p>
            <a:pPr lvl="1"/>
            <a:r>
              <a:rPr lang="en-US" dirty="0" smtClean="0"/>
              <a:t>SSL </a:t>
            </a:r>
            <a:r>
              <a:rPr lang="bg-BG" dirty="0" smtClean="0"/>
              <a:t>сертификатите имат период на валидност</a:t>
            </a:r>
          </a:p>
          <a:p>
            <a:pPr lvl="1"/>
            <a:r>
              <a:rPr lang="bg-BG" dirty="0" smtClean="0"/>
              <a:t>Датата на системата е </a:t>
            </a:r>
            <a:br>
              <a:rPr lang="bg-BG" dirty="0" smtClean="0"/>
            </a:br>
            <a:r>
              <a:rPr lang="bg-BG" dirty="0" smtClean="0"/>
              <a:t>различна от периода на</a:t>
            </a:r>
            <a:br>
              <a:rPr lang="bg-BG" dirty="0" smtClean="0"/>
            </a:br>
            <a:r>
              <a:rPr lang="bg-BG" dirty="0" smtClean="0"/>
              <a:t>валидност</a:t>
            </a:r>
            <a:endParaRPr lang="en-US" dirty="0" smtClean="0"/>
          </a:p>
          <a:p>
            <a:pPr lvl="2"/>
            <a:r>
              <a:rPr lang="bg-BG" dirty="0" smtClean="0"/>
              <a:t>Браузърът уведомява за </a:t>
            </a:r>
            <a:br>
              <a:rPr lang="bg-BG" dirty="0" smtClean="0"/>
            </a:br>
            <a:r>
              <a:rPr lang="bg-BG" dirty="0" smtClean="0"/>
              <a:t>възможна грешка в </a:t>
            </a:r>
            <a:br>
              <a:rPr lang="bg-BG" dirty="0" smtClean="0"/>
            </a:br>
            <a:r>
              <a:rPr lang="bg-BG" dirty="0" smtClean="0"/>
              <a:t>системната дата</a:t>
            </a:r>
            <a:endParaRPr lang="en-US" dirty="0" smtClean="0"/>
          </a:p>
          <a:p>
            <a:pPr>
              <a:spcBef>
                <a:spcPts val="3000"/>
              </a:spcBef>
              <a:spcAft>
                <a:spcPts val="0"/>
              </a:spcAft>
            </a:pPr>
            <a:r>
              <a:rPr lang="bg-BG" dirty="0" smtClean="0"/>
              <a:t>Информация: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tinyurl.com/ssl-certificate-explained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2050" name="Picture 2" descr="C:\Users\George\Downloads\ssl-info-ssl-certifica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759" y="2133600"/>
            <a:ext cx="3266401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Теоретично, кой от изброените материали е по-ефективен от енергийна гледна точка за изграждане на микропроцесори?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Въглеродни </a:t>
            </a:r>
            <a:r>
              <a:rPr lang="bg-BG" dirty="0" err="1" smtClean="0"/>
              <a:t>нанотръби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Силиконови </a:t>
            </a:r>
            <a:r>
              <a:rPr lang="bg-BG" dirty="0" err="1" smtClean="0"/>
              <a:t>макроимпланти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Силициеви проводници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Железни проводници</a:t>
            </a:r>
            <a:endParaRPr lang="en-US" dirty="0" smtClean="0"/>
          </a:p>
          <a:p>
            <a:pPr marL="35718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380" y="2590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Въглеродните </a:t>
            </a:r>
            <a:r>
              <a:rPr lang="bg-BG" dirty="0" err="1" smtClean="0"/>
              <a:t>нанотръби</a:t>
            </a:r>
            <a:r>
              <a:rPr lang="bg-BG" dirty="0" smtClean="0"/>
              <a:t> – най-висока ефективност от всички материали досега</a:t>
            </a:r>
          </a:p>
          <a:p>
            <a:pPr lvl="1"/>
            <a:r>
              <a:rPr lang="bg-BG" dirty="0" smtClean="0"/>
              <a:t>Работят при ниски температури</a:t>
            </a:r>
          </a:p>
          <a:p>
            <a:pPr lvl="1"/>
            <a:r>
              <a:rPr lang="bg-BG" dirty="0" smtClean="0"/>
              <a:t>„По-бърз“ от силициевият вариант</a:t>
            </a:r>
          </a:p>
          <a:p>
            <a:pPr lvl="1"/>
            <a:r>
              <a:rPr lang="bg-BG" dirty="0" smtClean="0">
                <a:hlinkClick r:id="rId2"/>
              </a:rPr>
              <a:t>Септември 2013 – първи процесор от </a:t>
            </a:r>
            <a:r>
              <a:rPr lang="bg-BG" dirty="0" err="1" smtClean="0">
                <a:hlinkClick r:id="rId2"/>
              </a:rPr>
              <a:t>нанотръби</a:t>
            </a:r>
            <a:endParaRPr lang="en-US" dirty="0" smtClean="0"/>
          </a:p>
          <a:p>
            <a:r>
              <a:rPr lang="bg-BG" dirty="0" smtClean="0"/>
              <a:t>В момента масово се ползва силиций</a:t>
            </a:r>
          </a:p>
          <a:p>
            <a:pPr lvl="1"/>
            <a:r>
              <a:rPr lang="bg-BG" dirty="0" smtClean="0"/>
              <a:t>На ръба на възможностите на материала</a:t>
            </a:r>
            <a:endParaRPr lang="en-US" dirty="0" smtClean="0"/>
          </a:p>
          <a:p>
            <a:pPr>
              <a:spcAft>
                <a:spcPts val="0"/>
              </a:spcAft>
            </a:pPr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sz="2800" dirty="0" smtClean="0">
                <a:hlinkClick r:id="rId3"/>
              </a:rPr>
              <a:t>http://en.wikipedia.org/wiki/Carbon_nanotube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Коя операционна система има точно един </a:t>
            </a:r>
            <a:r>
              <a:rPr lang="en-US" dirty="0" smtClean="0"/>
              <a:t>Menu Bar </a:t>
            </a:r>
            <a:r>
              <a:rPr lang="bg-BG" dirty="0" smtClean="0"/>
              <a:t>видим в даден момент, независимо от броя видими на екрана прозорци?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Windows XP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Windows 8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KDE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DOS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Mac 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5105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Macintosh OS </a:t>
            </a:r>
            <a:r>
              <a:rPr lang="bg-BG" dirty="0" smtClean="0"/>
              <a:t>има единствен хоризонтален </a:t>
            </a:r>
            <a:r>
              <a:rPr lang="en-US" dirty="0" smtClean="0"/>
              <a:t>Menu Bar</a:t>
            </a:r>
            <a:endParaRPr lang="bg-BG" dirty="0" smtClean="0"/>
          </a:p>
          <a:p>
            <a:pPr lvl="1"/>
            <a:r>
              <a:rPr lang="bg-BG" dirty="0" smtClean="0"/>
              <a:t>Прикрепен към горната част на екрана</a:t>
            </a:r>
          </a:p>
          <a:p>
            <a:pPr lvl="1"/>
            <a:r>
              <a:rPr lang="bg-BG" dirty="0" smtClean="0"/>
              <a:t>Променя се спрямо текущото активно приложение</a:t>
            </a:r>
          </a:p>
          <a:p>
            <a:r>
              <a:rPr lang="en-US" dirty="0" smtClean="0"/>
              <a:t>KDE </a:t>
            </a:r>
            <a:r>
              <a:rPr lang="bg-BG" dirty="0" smtClean="0"/>
              <a:t>и </a:t>
            </a:r>
            <a:r>
              <a:rPr lang="en-US" dirty="0" smtClean="0"/>
              <a:t>GNOME 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>имат избор между </a:t>
            </a:r>
            <a:br>
              <a:rPr lang="bg-BG" dirty="0" smtClean="0"/>
            </a:br>
            <a:r>
              <a:rPr lang="en-US" dirty="0" smtClean="0"/>
              <a:t>Menu </a:t>
            </a:r>
            <a:r>
              <a:rPr lang="en-US" dirty="0"/>
              <a:t>Bar </a:t>
            </a:r>
            <a:r>
              <a:rPr lang="bg-BG" dirty="0" smtClean="0"/>
              <a:t>в стил </a:t>
            </a:r>
            <a:br>
              <a:rPr lang="bg-BG" dirty="0" smtClean="0"/>
            </a:br>
            <a:r>
              <a:rPr lang="en-US" dirty="0" smtClean="0"/>
              <a:t>Windows </a:t>
            </a:r>
            <a:r>
              <a:rPr lang="bg-BG" dirty="0" smtClean="0"/>
              <a:t>и </a:t>
            </a:r>
            <a:r>
              <a:rPr lang="en-US" dirty="0" smtClean="0"/>
              <a:t>Mac</a:t>
            </a:r>
          </a:p>
          <a:p>
            <a:r>
              <a:rPr lang="bg-BG" dirty="0" smtClean="0"/>
              <a:t>Информация: </a:t>
            </a:r>
            <a:r>
              <a:rPr lang="en-US" sz="2800" dirty="0" smtClean="0">
                <a:hlinkClick r:id="rId2"/>
              </a:rPr>
              <a:t>en.wikipedia.org/wiki/</a:t>
            </a:r>
            <a:r>
              <a:rPr lang="en-US" sz="2800" dirty="0" err="1" smtClean="0">
                <a:hlinkClick r:id="rId2"/>
              </a:rPr>
              <a:t>Menu_bar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91000" y="3352800"/>
            <a:ext cx="4505960" cy="27137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изброените е разпределена (децентрализирана) </a:t>
            </a:r>
            <a:r>
              <a:rPr lang="en-US" dirty="0" smtClean="0"/>
              <a:t>source-control </a:t>
            </a:r>
            <a:r>
              <a:rPr lang="bg-BG" dirty="0" smtClean="0"/>
              <a:t>система?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Subversion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Mercurial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Git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Team Foundation Server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OpenCVS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3352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3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Git</a:t>
            </a:r>
            <a:r>
              <a:rPr lang="en-US" dirty="0" smtClean="0"/>
              <a:t> – </a:t>
            </a:r>
            <a:r>
              <a:rPr lang="bg-BG" dirty="0" smtClean="0"/>
              <a:t>разпределена </a:t>
            </a:r>
            <a:r>
              <a:rPr lang="en-US" dirty="0" smtClean="0"/>
              <a:t>source-control </a:t>
            </a:r>
            <a:r>
              <a:rPr lang="bg-BG" dirty="0" smtClean="0"/>
              <a:t>система</a:t>
            </a:r>
          </a:p>
          <a:p>
            <a:pPr lvl="1"/>
            <a:r>
              <a:rPr lang="bg-BG" dirty="0" smtClean="0"/>
              <a:t>Няма централно хранилище на кода</a:t>
            </a:r>
          </a:p>
          <a:p>
            <a:pPr lvl="1"/>
            <a:r>
              <a:rPr lang="bg-BG" dirty="0" smtClean="0"/>
              <a:t>Всеки потребител има собствено хранилище</a:t>
            </a:r>
          </a:p>
          <a:p>
            <a:pPr lvl="1"/>
            <a:r>
              <a:rPr lang="bg-BG" dirty="0" smtClean="0"/>
              <a:t>Възможност за предаване към отдалечено хранилище – </a:t>
            </a:r>
            <a:r>
              <a:rPr lang="en-US" dirty="0" smtClean="0"/>
              <a:t>pull </a:t>
            </a:r>
            <a:r>
              <a:rPr lang="bg-BG" dirty="0" smtClean="0"/>
              <a:t>и </a:t>
            </a:r>
            <a:r>
              <a:rPr lang="en-US" dirty="0" smtClean="0"/>
              <a:t>push </a:t>
            </a:r>
            <a:r>
              <a:rPr lang="bg-BG" dirty="0" smtClean="0"/>
              <a:t>заявки</a:t>
            </a:r>
          </a:p>
          <a:p>
            <a:pPr lvl="2"/>
            <a:r>
              <a:rPr lang="bg-BG" dirty="0" smtClean="0"/>
              <a:t>Синхронизиране на версии м/у разработчици</a:t>
            </a:r>
          </a:p>
          <a:p>
            <a:pPr lvl="1"/>
            <a:r>
              <a:rPr lang="en-US" dirty="0" err="1" smtClean="0">
                <a:hlinkClick r:id="rId3"/>
              </a:rPr>
              <a:t>GitHub</a:t>
            </a:r>
            <a:r>
              <a:rPr lang="en-US" dirty="0" smtClean="0"/>
              <a:t> </a:t>
            </a:r>
            <a:r>
              <a:rPr lang="bg-BG" dirty="0" smtClean="0"/>
              <a:t>– една от най-популярните системи за </a:t>
            </a:r>
            <a:r>
              <a:rPr lang="en-US" dirty="0" smtClean="0"/>
              <a:t>open-source </a:t>
            </a:r>
            <a:r>
              <a:rPr lang="bg-BG" dirty="0" smtClean="0"/>
              <a:t>проекти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4"/>
              </a:rPr>
              <a:t>en.wikipedia.org/wiki/</a:t>
            </a:r>
            <a:r>
              <a:rPr lang="en-US" sz="2800" dirty="0" err="1" smtClean="0">
                <a:hlinkClick r:id="rId4"/>
              </a:rPr>
              <a:t>Distributed_revision_control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На кой алгоритми е базиран </a:t>
            </a:r>
            <a:r>
              <a:rPr lang="bg-BG" dirty="0" err="1" smtClean="0"/>
              <a:t>алгоритъмът</a:t>
            </a:r>
            <a:r>
              <a:rPr lang="bg-BG" dirty="0" smtClean="0"/>
              <a:t> </a:t>
            </a:r>
            <a:r>
              <a:rPr lang="en-US" dirty="0" smtClean="0"/>
              <a:t>DEFLATE, </a:t>
            </a:r>
            <a:r>
              <a:rPr lang="bg-BG" dirty="0" smtClean="0"/>
              <a:t>който се ползва при </a:t>
            </a:r>
            <a:r>
              <a:rPr lang="en-US" dirty="0" smtClean="0"/>
              <a:t>ZIP </a:t>
            </a:r>
            <a:r>
              <a:rPr lang="bg-BG" dirty="0" smtClean="0"/>
              <a:t>и </a:t>
            </a:r>
            <a:r>
              <a:rPr lang="en-US" dirty="0" smtClean="0"/>
              <a:t>PNG </a:t>
            </a:r>
            <a:r>
              <a:rPr lang="bg-BG" dirty="0" smtClean="0"/>
              <a:t>файловите формати?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LZ77 </a:t>
            </a:r>
            <a:r>
              <a:rPr lang="bg-BG" dirty="0" smtClean="0"/>
              <a:t>и </a:t>
            </a:r>
            <a:r>
              <a:rPr lang="en-US" dirty="0" smtClean="0"/>
              <a:t>LZW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err="1" smtClean="0"/>
              <a:t>Хъфманово</a:t>
            </a:r>
            <a:r>
              <a:rPr lang="bg-BG" dirty="0" smtClean="0"/>
              <a:t> кодиране и Линейни спектрални двойки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LZ77 </a:t>
            </a:r>
            <a:r>
              <a:rPr lang="bg-BG" dirty="0" smtClean="0"/>
              <a:t>и векторна </a:t>
            </a:r>
            <a:r>
              <a:rPr lang="bg-BG" dirty="0" err="1" smtClean="0"/>
              <a:t>квантизация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err="1" smtClean="0"/>
              <a:t>Шенън-Фано</a:t>
            </a:r>
            <a:r>
              <a:rPr lang="bg-BG" dirty="0" smtClean="0"/>
              <a:t> и </a:t>
            </a:r>
            <a:r>
              <a:rPr lang="bg-BG" dirty="0" err="1" smtClean="0"/>
              <a:t>фрактална</a:t>
            </a:r>
            <a:r>
              <a:rPr lang="bg-BG" dirty="0" smtClean="0"/>
              <a:t> компресия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LZ77 </a:t>
            </a:r>
            <a:r>
              <a:rPr lang="bg-BG" dirty="0" smtClean="0"/>
              <a:t>и </a:t>
            </a:r>
            <a:r>
              <a:rPr lang="bg-BG" dirty="0" err="1" smtClean="0"/>
              <a:t>Хъфманово</a:t>
            </a:r>
            <a:r>
              <a:rPr lang="bg-BG" dirty="0" smtClean="0"/>
              <a:t> кодиране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5562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DEFLATE</a:t>
            </a:r>
            <a:r>
              <a:rPr lang="en-US" dirty="0" smtClean="0"/>
              <a:t> </a:t>
            </a:r>
            <a:r>
              <a:rPr lang="bg-BG" dirty="0" smtClean="0"/>
              <a:t>е базиран на </a:t>
            </a:r>
            <a:r>
              <a:rPr lang="en-US" dirty="0" smtClean="0"/>
              <a:t>LZ77 </a:t>
            </a:r>
            <a:r>
              <a:rPr lang="bg-BG" dirty="0" smtClean="0"/>
              <a:t>и </a:t>
            </a:r>
            <a:r>
              <a:rPr lang="bg-BG" dirty="0" err="1" smtClean="0"/>
              <a:t>Хъфманово</a:t>
            </a:r>
            <a:r>
              <a:rPr lang="bg-BG" dirty="0" smtClean="0"/>
              <a:t> кодиране</a:t>
            </a:r>
            <a:endParaRPr lang="en-US" dirty="0" smtClean="0"/>
          </a:p>
          <a:p>
            <a:pPr lvl="1"/>
            <a:r>
              <a:rPr lang="bg-BG" dirty="0" smtClean="0"/>
              <a:t>Компресия без загуба</a:t>
            </a:r>
          </a:p>
          <a:p>
            <a:pPr lvl="1"/>
            <a:r>
              <a:rPr lang="bg-BG" dirty="0" smtClean="0"/>
              <a:t>Създаден от </a:t>
            </a:r>
            <a:r>
              <a:rPr lang="en-US" dirty="0" smtClean="0"/>
              <a:t>Phil Katz (PKZIP, PKWARE)</a:t>
            </a:r>
            <a:endParaRPr lang="bg-BG" dirty="0" smtClean="0"/>
          </a:p>
          <a:p>
            <a:pPr lvl="2"/>
            <a:r>
              <a:rPr lang="bg-BG" dirty="0" smtClean="0"/>
              <a:t>Патентован, но с широка възможност за заобикаляне на патента</a:t>
            </a:r>
            <a:endParaRPr lang="en-US" dirty="0" smtClean="0"/>
          </a:p>
          <a:p>
            <a:pPr lvl="1"/>
            <a:r>
              <a:rPr lang="bg-BG" dirty="0" smtClean="0"/>
              <a:t>Широко имплементиран за различни формати</a:t>
            </a:r>
          </a:p>
          <a:p>
            <a:pPr lvl="2"/>
            <a:r>
              <a:rPr lang="en-US" dirty="0" err="1" smtClean="0"/>
              <a:t>gzip</a:t>
            </a:r>
            <a:r>
              <a:rPr lang="en-US" dirty="0" smtClean="0"/>
              <a:t>, PNG, ZIP…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2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от посочените софтуерни пакети за текстообработка НЕ може да работи без връзка с Интернет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Microsoft Office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OpenOffice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Docs/Drive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Всички изброени могат да работят без</a:t>
            </a:r>
            <a:r>
              <a:rPr lang="en-US" dirty="0" smtClean="0"/>
              <a:t> </a:t>
            </a:r>
            <a:r>
              <a:rPr lang="bg-BG" dirty="0" smtClean="0"/>
              <a:t>Интернет връзка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7840" y="448564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Всички изброени могат да работят без Интернет връзка</a:t>
            </a:r>
          </a:p>
          <a:p>
            <a:pPr lvl="1"/>
            <a:r>
              <a:rPr lang="en-US" dirty="0" smtClean="0"/>
              <a:t>MS Office </a:t>
            </a:r>
            <a:r>
              <a:rPr lang="bg-BG" dirty="0" smtClean="0"/>
              <a:t>и </a:t>
            </a:r>
            <a:r>
              <a:rPr lang="en-US" dirty="0" err="1" smtClean="0"/>
              <a:t>OpenOffice</a:t>
            </a:r>
            <a:r>
              <a:rPr lang="en-US" dirty="0" smtClean="0"/>
              <a:t> </a:t>
            </a:r>
            <a:r>
              <a:rPr lang="bg-BG" dirty="0" smtClean="0"/>
              <a:t>са </a:t>
            </a:r>
            <a:r>
              <a:rPr lang="en-US" dirty="0" smtClean="0"/>
              <a:t>desktop-</a:t>
            </a:r>
            <a:r>
              <a:rPr lang="bg-BG" dirty="0" smtClean="0"/>
              <a:t>базирани</a:t>
            </a:r>
          </a:p>
          <a:p>
            <a:pPr lvl="1"/>
            <a:r>
              <a:rPr lang="en-US" dirty="0" smtClean="0"/>
              <a:t>Google Drive </a:t>
            </a:r>
            <a:r>
              <a:rPr lang="bg-BG" dirty="0" smtClean="0"/>
              <a:t>работи в браузъра, но има и почти напълно функционален офлайн режим</a:t>
            </a:r>
            <a:endParaRPr lang="en-US" dirty="0" smtClean="0"/>
          </a:p>
          <a:p>
            <a:endParaRPr lang="bg-BG" dirty="0" smtClean="0"/>
          </a:p>
          <a:p>
            <a:endParaRPr lang="bg-BG" dirty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support.google.com/drive/topic/1628465?hl=en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подход е най-ефективен откъм бързодействие, за изобразяване на двумерна графика в браузър?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Директна работа с </a:t>
            </a:r>
            <a:r>
              <a:rPr lang="en-US" dirty="0" smtClean="0"/>
              <a:t>DOM </a:t>
            </a:r>
            <a:r>
              <a:rPr lang="bg-BG" dirty="0" smtClean="0"/>
              <a:t>дървото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Работа с </a:t>
            </a:r>
            <a:r>
              <a:rPr lang="en-US" dirty="0" smtClean="0"/>
              <a:t>canvas </a:t>
            </a:r>
            <a:r>
              <a:rPr lang="bg-BG" dirty="0" smtClean="0"/>
              <a:t>елемента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Работа с </a:t>
            </a:r>
            <a:r>
              <a:rPr lang="en-US" dirty="0" err="1" smtClean="0"/>
              <a:t>WebGL</a:t>
            </a:r>
            <a:r>
              <a:rPr lang="en-US" dirty="0" smtClean="0"/>
              <a:t> </a:t>
            </a:r>
            <a:r>
              <a:rPr lang="bg-BG" dirty="0" smtClean="0"/>
              <a:t>чрез </a:t>
            </a:r>
            <a:r>
              <a:rPr lang="en-US" dirty="0" smtClean="0"/>
              <a:t>canvas </a:t>
            </a:r>
            <a:r>
              <a:rPr lang="bg-BG" dirty="0" smtClean="0"/>
              <a:t>елемента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Работа с </a:t>
            </a:r>
            <a:r>
              <a:rPr lang="en-US" dirty="0" smtClean="0"/>
              <a:t>SVG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Методите са почти еквивалентни в бързодействието си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385572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Canvas </a:t>
            </a:r>
            <a:r>
              <a:rPr lang="bg-BG" dirty="0" smtClean="0"/>
              <a:t>във който се изпълнява </a:t>
            </a:r>
            <a:r>
              <a:rPr lang="en-US" dirty="0" err="1" smtClean="0"/>
              <a:t>WebGL</a:t>
            </a:r>
            <a:endParaRPr lang="bg-BG" dirty="0" smtClean="0"/>
          </a:p>
          <a:p>
            <a:pPr lvl="1"/>
            <a:r>
              <a:rPr lang="en-US" dirty="0" err="1" smtClean="0"/>
              <a:t>WebGL</a:t>
            </a:r>
            <a:r>
              <a:rPr lang="en-US" dirty="0" smtClean="0"/>
              <a:t> </a:t>
            </a:r>
            <a:r>
              <a:rPr lang="bg-BG" dirty="0" smtClean="0"/>
              <a:t>е  </a:t>
            </a:r>
            <a:r>
              <a:rPr lang="en-US" dirty="0" smtClean="0"/>
              <a:t>low-level API </a:t>
            </a:r>
            <a:r>
              <a:rPr lang="bg-BG" dirty="0" smtClean="0"/>
              <a:t>за графично програмиране</a:t>
            </a:r>
          </a:p>
          <a:p>
            <a:pPr lvl="1"/>
            <a:r>
              <a:rPr lang="en-US" dirty="0" err="1" smtClean="0"/>
              <a:t>WebGL</a:t>
            </a:r>
            <a:r>
              <a:rPr lang="bg-BG" dirty="0" smtClean="0"/>
              <a:t> е хардуерно ускорен</a:t>
            </a:r>
          </a:p>
          <a:p>
            <a:pPr lvl="2"/>
            <a:r>
              <a:rPr lang="bg-BG" dirty="0" err="1" smtClean="0"/>
              <a:t>Рендерирането</a:t>
            </a:r>
            <a:r>
              <a:rPr lang="bg-BG" dirty="0" smtClean="0"/>
              <a:t> се изпълнява се върху </a:t>
            </a:r>
            <a:r>
              <a:rPr lang="en-US" dirty="0" smtClean="0"/>
              <a:t>GPU</a:t>
            </a:r>
            <a:endParaRPr lang="bg-BG" dirty="0" smtClean="0"/>
          </a:p>
          <a:p>
            <a:pPr lvl="2"/>
            <a:r>
              <a:rPr lang="en-US" dirty="0" err="1" smtClean="0"/>
              <a:t>Shader</a:t>
            </a:r>
            <a:r>
              <a:rPr lang="en-US" dirty="0" smtClean="0"/>
              <a:t>-</a:t>
            </a:r>
            <a:r>
              <a:rPr lang="bg-BG" dirty="0" err="1" smtClean="0"/>
              <a:t>ите</a:t>
            </a:r>
            <a:r>
              <a:rPr lang="bg-BG" dirty="0" smtClean="0"/>
              <a:t> позволяват изпълнение на тежки за </a:t>
            </a:r>
            <a:r>
              <a:rPr lang="en-US" dirty="0" smtClean="0"/>
              <a:t>CPU </a:t>
            </a:r>
            <a:r>
              <a:rPr lang="bg-BG" dirty="0" smtClean="0"/>
              <a:t>операции върху </a:t>
            </a:r>
            <a:r>
              <a:rPr lang="en-US" dirty="0" smtClean="0"/>
              <a:t>GPU</a:t>
            </a:r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tinyurl.com/webgl-vs-canvas-so</a:t>
            </a:r>
            <a:r>
              <a:rPr lang="en-US" sz="2800" dirty="0" smtClean="0"/>
              <a:t> </a:t>
            </a:r>
          </a:p>
          <a:p>
            <a:pPr lvl="1"/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tinyurl.com/2d-perf-webgl-canvas-2011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На какъв тип архитектура са базирани повечето съвременни процесори за мобилни телефони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RISC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CISC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OISC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ZISC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590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Коя от изброените бази данни описва обектите си по същия начин, като </a:t>
            </a:r>
            <a:r>
              <a:rPr lang="en-US" dirty="0" smtClean="0"/>
              <a:t>JavaScript?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CouchDB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Redis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SQLite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MySQL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33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CouchDB</a:t>
            </a:r>
            <a:r>
              <a:rPr lang="bg-BG" dirty="0" smtClean="0"/>
              <a:t> е нерелационна база данни, ползваща </a:t>
            </a:r>
            <a:r>
              <a:rPr lang="en-US" dirty="0" smtClean="0"/>
              <a:t>JSON</a:t>
            </a:r>
            <a:r>
              <a:rPr lang="bg-BG" dirty="0" smtClean="0"/>
              <a:t> в чист вид за записите си</a:t>
            </a:r>
          </a:p>
          <a:p>
            <a:pPr lvl="1"/>
            <a:r>
              <a:rPr lang="bg-BG" dirty="0" smtClean="0"/>
              <a:t>Отворен код</a:t>
            </a:r>
            <a:endParaRPr lang="en-US" dirty="0" smtClean="0"/>
          </a:p>
          <a:p>
            <a:pPr lvl="1"/>
            <a:r>
              <a:rPr lang="bg-BG" dirty="0" smtClean="0"/>
              <a:t>Подходяща за паралелна обработка на големи количества данни (</a:t>
            </a:r>
            <a:r>
              <a:rPr lang="en-US" dirty="0" err="1" smtClean="0"/>
              <a:t>MapReduce</a:t>
            </a:r>
            <a:r>
              <a:rPr lang="en-US" dirty="0" smtClean="0"/>
              <a:t>)</a:t>
            </a:r>
            <a:endParaRPr lang="bg-BG" dirty="0" smtClean="0"/>
          </a:p>
          <a:p>
            <a:r>
              <a:rPr lang="en-US" dirty="0" err="1" smtClean="0"/>
              <a:t>MongoDB</a:t>
            </a:r>
            <a:r>
              <a:rPr lang="en-US" dirty="0" smtClean="0"/>
              <a:t> </a:t>
            </a:r>
            <a:r>
              <a:rPr lang="bg-BG" dirty="0" smtClean="0"/>
              <a:t>също ползва </a:t>
            </a:r>
            <a:r>
              <a:rPr lang="en-US" dirty="0" smtClean="0"/>
              <a:t>JSON, </a:t>
            </a:r>
            <a:r>
              <a:rPr lang="bg-BG" dirty="0" err="1" smtClean="0"/>
              <a:t>сериализиран</a:t>
            </a:r>
            <a:r>
              <a:rPr lang="bg-BG" dirty="0" smtClean="0"/>
              <a:t> бинарно, наречен </a:t>
            </a:r>
            <a:r>
              <a:rPr lang="en-US" dirty="0" smtClean="0"/>
              <a:t>BSON (Binary JSON)</a:t>
            </a:r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en.wikipedia.org/wiki/CouchDB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от изброените етапи е последен в жизнения цикъл на една софтуерна система?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Отстраняване на грешки (</a:t>
            </a:r>
            <a:r>
              <a:rPr lang="en-US" dirty="0" smtClean="0"/>
              <a:t>debugging)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Продажби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Внедряване (</a:t>
            </a:r>
            <a:r>
              <a:rPr lang="en-US" dirty="0" smtClean="0"/>
              <a:t>deployment)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Съпровождане (</a:t>
            </a:r>
            <a:r>
              <a:rPr lang="en-US" dirty="0" smtClean="0"/>
              <a:t>support)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Тестване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3962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bg-BG" dirty="0" smtClean="0"/>
              <a:t>Съпровождането (</a:t>
            </a:r>
            <a:r>
              <a:rPr lang="en-US" dirty="0" smtClean="0"/>
              <a:t>support) </a:t>
            </a:r>
            <a:r>
              <a:rPr lang="bg-BG" dirty="0" smtClean="0"/>
              <a:t>– последния етап</a:t>
            </a:r>
          </a:p>
          <a:p>
            <a:pPr lvl="1">
              <a:spcBef>
                <a:spcPts val="0"/>
              </a:spcBef>
            </a:pPr>
            <a:r>
              <a:rPr lang="bg-BG" dirty="0" smtClean="0"/>
              <a:t>Няколко основни етапа:</a:t>
            </a:r>
          </a:p>
          <a:p>
            <a:pPr lvl="2">
              <a:spcBef>
                <a:spcPts val="0"/>
              </a:spcBef>
            </a:pPr>
            <a:r>
              <a:rPr lang="bg-BG" dirty="0" smtClean="0"/>
              <a:t>Планиране, Разработка, Тестване</a:t>
            </a:r>
          </a:p>
          <a:p>
            <a:pPr lvl="2">
              <a:spcBef>
                <a:spcPts val="0"/>
              </a:spcBef>
            </a:pPr>
            <a:r>
              <a:rPr lang="bg-BG" dirty="0" smtClean="0"/>
              <a:t>Отстраняване на проблеми</a:t>
            </a:r>
          </a:p>
          <a:p>
            <a:pPr lvl="2">
              <a:spcBef>
                <a:spcPts val="0"/>
              </a:spcBef>
            </a:pPr>
            <a:r>
              <a:rPr lang="bg-BG" dirty="0" smtClean="0"/>
              <a:t>Внедряване – приложението стига до потребителя</a:t>
            </a:r>
          </a:p>
          <a:p>
            <a:pPr lvl="2">
              <a:spcBef>
                <a:spcPts val="0"/>
              </a:spcBef>
            </a:pPr>
            <a:r>
              <a:rPr lang="bg-BG" dirty="0" smtClean="0"/>
              <a:t>Съпровождане –</a:t>
            </a:r>
            <a:r>
              <a:rPr lang="en-US" dirty="0" smtClean="0"/>
              <a:t> support </a:t>
            </a:r>
            <a:r>
              <a:rPr lang="bg-BG" dirty="0" smtClean="0"/>
              <a:t>екипите помагат на потребителите в ползване и проблеми </a:t>
            </a:r>
          </a:p>
          <a:p>
            <a:pPr lvl="1">
              <a:spcBef>
                <a:spcPts val="0"/>
              </a:spcBef>
            </a:pPr>
            <a:r>
              <a:rPr lang="bg-BG" dirty="0" smtClean="0"/>
              <a:t>Някои етапи могат да се повтарят, разменят…</a:t>
            </a:r>
          </a:p>
          <a:p>
            <a:pPr lvl="1">
              <a:spcBef>
                <a:spcPts val="0"/>
              </a:spcBef>
            </a:pPr>
            <a:r>
              <a:rPr lang="bg-BG" dirty="0" smtClean="0"/>
              <a:t>Съпровождането завършва последно</a:t>
            </a:r>
          </a:p>
          <a:p>
            <a:pPr lvl="2">
              <a:spcBef>
                <a:spcPts val="0"/>
              </a:spcBef>
            </a:pPr>
            <a:r>
              <a:rPr lang="bg-BG" dirty="0" smtClean="0"/>
              <a:t>Отстраняването на грешки може да е спряно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bg-BG" dirty="0" smtClean="0"/>
              <a:t>Кое от следните НЕ е изискване за една идеална </a:t>
            </a:r>
            <a:r>
              <a:rPr lang="bg-BG" dirty="0" err="1" smtClean="0"/>
              <a:t>криптографска</a:t>
            </a:r>
            <a:r>
              <a:rPr lang="bg-BG" dirty="0" smtClean="0"/>
              <a:t> </a:t>
            </a:r>
            <a:r>
              <a:rPr lang="bg-BG" dirty="0" err="1" smtClean="0"/>
              <a:t>хешираща</a:t>
            </a:r>
            <a:r>
              <a:rPr lang="bg-BG" dirty="0" smtClean="0"/>
              <a:t> функция?</a:t>
            </a:r>
            <a:endParaRPr lang="en-US" dirty="0" smtClean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dirty="0" smtClean="0"/>
              <a:t>Лесно изчисляване на </a:t>
            </a:r>
            <a:r>
              <a:rPr lang="bg-BG" dirty="0" err="1" smtClean="0"/>
              <a:t>хеша</a:t>
            </a:r>
            <a:r>
              <a:rPr lang="bg-BG" dirty="0" smtClean="0"/>
              <a:t> на съобщение</a:t>
            </a:r>
            <a:endParaRPr lang="en-US" dirty="0" smtClean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dirty="0" smtClean="0"/>
              <a:t>Непостижимо е генерирането на съобщение по даден негов </a:t>
            </a:r>
            <a:r>
              <a:rPr lang="bg-BG" dirty="0" err="1" smtClean="0"/>
              <a:t>хеш</a:t>
            </a:r>
            <a:endParaRPr lang="en-US" dirty="0" smtClean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dirty="0" smtClean="0"/>
              <a:t>Непостижимо е промяната на съобщение, без промяна в </a:t>
            </a:r>
            <a:r>
              <a:rPr lang="bg-BG" dirty="0" err="1" smtClean="0"/>
              <a:t>хеша</a:t>
            </a:r>
            <a:r>
              <a:rPr lang="bg-BG" dirty="0" smtClean="0"/>
              <a:t> му</a:t>
            </a:r>
            <a:endParaRPr lang="en-US" dirty="0" smtClean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dirty="0" smtClean="0"/>
              <a:t>Непостижимо е намирането на две съобщения с еднакъв по брой символи </a:t>
            </a:r>
            <a:r>
              <a:rPr lang="bg-BG" dirty="0" err="1" smtClean="0"/>
              <a:t>хеш</a:t>
            </a:r>
            <a:endParaRPr lang="en-US" dirty="0" smtClean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dirty="0" smtClean="0"/>
              <a:t>Непостижимо е намирането на две съобщения с еднакъв </a:t>
            </a:r>
            <a:r>
              <a:rPr lang="bg-BG" dirty="0" err="1" smtClean="0"/>
              <a:t>хеш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4648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err="1" smtClean="0"/>
              <a:t>Хеширащите</a:t>
            </a:r>
            <a:r>
              <a:rPr lang="bg-BG" dirty="0" smtClean="0"/>
              <a:t> функции генерират </a:t>
            </a:r>
            <a:r>
              <a:rPr lang="bg-BG" dirty="0" err="1" smtClean="0"/>
              <a:t>хешове</a:t>
            </a:r>
            <a:r>
              <a:rPr lang="bg-BG" dirty="0" smtClean="0"/>
              <a:t> с еднаква дължина</a:t>
            </a:r>
          </a:p>
          <a:p>
            <a:pPr lvl="1"/>
            <a:r>
              <a:rPr lang="bg-BG" dirty="0" smtClean="0"/>
              <a:t>Независимо от дължината на съобщението</a:t>
            </a:r>
          </a:p>
          <a:p>
            <a:pPr lvl="1"/>
            <a:r>
              <a:rPr lang="bg-BG" dirty="0" smtClean="0"/>
              <a:t>Всички останали отговори са характеристики на „идеална </a:t>
            </a:r>
            <a:r>
              <a:rPr lang="bg-BG" dirty="0" err="1" smtClean="0"/>
              <a:t>криптографска</a:t>
            </a:r>
            <a:r>
              <a:rPr lang="bg-BG" dirty="0" smtClean="0"/>
              <a:t> </a:t>
            </a:r>
            <a:r>
              <a:rPr lang="bg-BG" dirty="0" err="1" smtClean="0"/>
              <a:t>хешираща</a:t>
            </a:r>
            <a:r>
              <a:rPr lang="bg-BG" dirty="0" smtClean="0"/>
              <a:t> функция“</a:t>
            </a:r>
          </a:p>
          <a:p>
            <a:pPr lvl="2"/>
            <a:r>
              <a:rPr lang="bg-BG" dirty="0" smtClean="0"/>
              <a:t>Изготвянето на такава функция е сложен математически процес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wikipedia.org/wiki/</a:t>
            </a:r>
            <a:r>
              <a:rPr lang="en-US" sz="2800" dirty="0" err="1" smtClean="0">
                <a:hlinkClick r:id="rId2"/>
              </a:rPr>
              <a:t>Cryptographic_hash_function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r>
              <a:rPr lang="bg-BG" sz="3100" dirty="0" smtClean="0"/>
              <a:t>В случай, че даден слайд не трябва да бъде показван при текущото презентиране, кой е най-удачният начин за това в </a:t>
            </a:r>
            <a:r>
              <a:rPr lang="en-US" sz="3100" dirty="0" smtClean="0"/>
              <a:t>MS PowerPoint</a:t>
            </a:r>
            <a:r>
              <a:rPr lang="bg-BG" sz="3100" dirty="0" smtClean="0"/>
              <a:t>?</a:t>
            </a:r>
            <a:endParaRPr lang="en-US" sz="31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Преместване на слайда в началото / края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Използване на опция за скриване</a:t>
            </a:r>
            <a:r>
              <a:rPr lang="en-US" dirty="0" smtClean="0"/>
              <a:t> </a:t>
            </a:r>
            <a:r>
              <a:rPr lang="bg-BG" dirty="0" smtClean="0"/>
              <a:t>на слайд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Изтриване на слайда и връщането му след това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Копиране на презентацията и презентиране на копието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8000" y="3225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75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Reduced Instruction Set Computing</a:t>
            </a:r>
            <a:endParaRPr lang="bg-BG" dirty="0" smtClean="0"/>
          </a:p>
          <a:p>
            <a:pPr lvl="1"/>
            <a:r>
              <a:rPr lang="en-US" dirty="0"/>
              <a:t>ARM</a:t>
            </a:r>
            <a:r>
              <a:rPr lang="bg-BG" dirty="0"/>
              <a:t>, основа за съвременните мобилни процесори</a:t>
            </a:r>
            <a:r>
              <a:rPr lang="en-US" dirty="0"/>
              <a:t>,</a:t>
            </a:r>
            <a:r>
              <a:rPr lang="bg-BG" dirty="0"/>
              <a:t> е </a:t>
            </a:r>
            <a:r>
              <a:rPr lang="en-US" dirty="0"/>
              <a:t>RISC</a:t>
            </a:r>
          </a:p>
          <a:p>
            <a:pPr lvl="1"/>
            <a:r>
              <a:rPr lang="bg-BG" dirty="0" smtClean="0"/>
              <a:t>Намален брой </a:t>
            </a:r>
            <a:r>
              <a:rPr lang="bg-BG" dirty="0" smtClean="0">
                <a:hlinkClick r:id="rId3"/>
              </a:rPr>
              <a:t>инструкции</a:t>
            </a:r>
            <a:r>
              <a:rPr lang="bg-BG" dirty="0" smtClean="0"/>
              <a:t> – най-често ползваните от програми</a:t>
            </a:r>
          </a:p>
          <a:p>
            <a:pPr lvl="1"/>
            <a:r>
              <a:rPr lang="bg-BG" dirty="0" smtClean="0"/>
              <a:t>По-малки размери, волтаж, температура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Complex Instruction Set Computing</a:t>
            </a:r>
            <a:endParaRPr lang="en-US" dirty="0" smtClean="0"/>
          </a:p>
          <a:p>
            <a:pPr lvl="1"/>
            <a:r>
              <a:rPr lang="bg-BG" dirty="0" smtClean="0"/>
              <a:t>Поддържа по-сложни инструкции, но е по-голям, с по-висока консумация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При наличието на опция за скриване на слайд (както е в </a:t>
            </a:r>
            <a:r>
              <a:rPr lang="en-US" dirty="0" smtClean="0"/>
              <a:t>MS PowerPoint</a:t>
            </a:r>
            <a:r>
              <a:rPr lang="bg-BG" dirty="0" smtClean="0"/>
              <a:t>), тя е най-удачно да се използва</a:t>
            </a:r>
          </a:p>
          <a:p>
            <a:pPr lvl="1"/>
            <a:r>
              <a:rPr lang="bg-BG" dirty="0" smtClean="0"/>
              <a:t>В случай на други презентационни </a:t>
            </a:r>
            <a:br>
              <a:rPr lang="bg-BG" dirty="0" smtClean="0"/>
            </a:br>
            <a:r>
              <a:rPr lang="bg-BG" dirty="0" smtClean="0"/>
              <a:t>софтуери, които нямат тази</a:t>
            </a:r>
            <a:br>
              <a:rPr lang="bg-BG" dirty="0" smtClean="0"/>
            </a:br>
            <a:r>
              <a:rPr lang="bg-BG" dirty="0" smtClean="0"/>
              <a:t>опция, решението е по идея на </a:t>
            </a:r>
            <a:br>
              <a:rPr lang="bg-BG" dirty="0" smtClean="0"/>
            </a:br>
            <a:r>
              <a:rPr lang="bg-BG" dirty="0" smtClean="0"/>
              <a:t>потребителя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2" descr="C:\Dropbox\Screenshots\Screenshot 2013-11-22 03.52.44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86600" y="2819400"/>
            <a:ext cx="17272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6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Какво е значението на символа </a:t>
            </a:r>
            <a:r>
              <a:rPr lang="en-US" dirty="0" smtClean="0"/>
              <a:t>‘p’ </a:t>
            </a:r>
            <a:r>
              <a:rPr lang="bg-BG" dirty="0" smtClean="0"/>
              <a:t>в описания на качеството на видео от порядъка на </a:t>
            </a:r>
            <a:r>
              <a:rPr lang="en-US" dirty="0" smtClean="0">
                <a:latin typeface="Arial" pitchFamily="34" charset="0"/>
              </a:rPr>
              <a:t>1080</a:t>
            </a:r>
            <a:r>
              <a:rPr lang="en-US" dirty="0" smtClean="0"/>
              <a:t>p?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pixels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points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perfection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progressive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pan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perceived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4495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1080</a:t>
            </a:r>
            <a:r>
              <a:rPr lang="en-US" dirty="0"/>
              <a:t>p </a:t>
            </a:r>
            <a:r>
              <a:rPr lang="bg-BG" dirty="0" smtClean="0"/>
              <a:t>означава </a:t>
            </a:r>
            <a:r>
              <a:rPr lang="en-US" dirty="0" smtClean="0">
                <a:latin typeface="Arial" pitchFamily="34" charset="0"/>
              </a:rPr>
              <a:t>1080</a:t>
            </a:r>
            <a:r>
              <a:rPr lang="en-US" dirty="0" smtClean="0"/>
              <a:t> progressive</a:t>
            </a:r>
            <a:endParaRPr lang="bg-BG" dirty="0" smtClean="0"/>
          </a:p>
          <a:p>
            <a:r>
              <a:rPr lang="bg-BG" dirty="0" smtClean="0"/>
              <a:t>Има два основни типа видео</a:t>
            </a:r>
          </a:p>
          <a:p>
            <a:pPr lvl="1"/>
            <a:r>
              <a:rPr lang="en-US" dirty="0" smtClean="0"/>
              <a:t>Progressive</a:t>
            </a:r>
          </a:p>
          <a:p>
            <a:pPr lvl="1"/>
            <a:r>
              <a:rPr lang="en-US" dirty="0" smtClean="0"/>
              <a:t>Interleaved</a:t>
            </a:r>
          </a:p>
          <a:p>
            <a:r>
              <a:rPr lang="en-US" dirty="0" smtClean="0">
                <a:hlinkClick r:id="rId2"/>
              </a:rPr>
              <a:t>Progressive</a:t>
            </a:r>
            <a:r>
              <a:rPr lang="en-US" dirty="0" smtClean="0"/>
              <a:t> – </a:t>
            </a:r>
            <a:r>
              <a:rPr lang="bg-BG" dirty="0" smtClean="0"/>
              <a:t>всеки кадър е независим (съвременната цифрова медия се записва така)</a:t>
            </a:r>
          </a:p>
          <a:p>
            <a:r>
              <a:rPr lang="en-US" dirty="0" smtClean="0">
                <a:hlinkClick r:id="rId3"/>
              </a:rPr>
              <a:t>Interlaced</a:t>
            </a:r>
            <a:r>
              <a:rPr lang="en-US" dirty="0" smtClean="0"/>
              <a:t> –</a:t>
            </a:r>
            <a:r>
              <a:rPr lang="bg-BG" dirty="0" smtClean="0"/>
              <a:t> два кадъра, един с четни, един с нечетни редове, се смесват в цял кадър (създава илюзия за плавност)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Какъв е най-бързият и евтин начин за свързване на две настолни машини в обща мрежа, при положение че </a:t>
            </a:r>
            <a:r>
              <a:rPr lang="en-US" dirty="0" smtClean="0"/>
              <a:t>Ethernet </a:t>
            </a:r>
            <a:r>
              <a:rPr lang="bg-BG" dirty="0" smtClean="0"/>
              <a:t>адаптерите им поддържат </a:t>
            </a:r>
            <a:r>
              <a:rPr lang="en-US" dirty="0" smtClean="0"/>
              <a:t>Auto-MDIX</a:t>
            </a:r>
            <a:r>
              <a:rPr lang="bg-BG" dirty="0" smtClean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Директно с обикновен </a:t>
            </a:r>
            <a:r>
              <a:rPr lang="en-US" dirty="0" smtClean="0"/>
              <a:t>LAN </a:t>
            </a:r>
            <a:r>
              <a:rPr lang="bg-BG" dirty="0" smtClean="0"/>
              <a:t>кабел, свързващ двата адаптера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Директно с </a:t>
            </a:r>
            <a:r>
              <a:rPr lang="bg-BG" dirty="0" err="1" smtClean="0"/>
              <a:t>кроснат</a:t>
            </a:r>
            <a:r>
              <a:rPr lang="bg-BG" dirty="0" smtClean="0"/>
              <a:t> </a:t>
            </a:r>
            <a:r>
              <a:rPr lang="en-US" dirty="0" smtClean="0"/>
              <a:t>LAN</a:t>
            </a:r>
            <a:r>
              <a:rPr lang="bg-BG" dirty="0" smtClean="0"/>
              <a:t> кабел, свързващ двата адаптера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Чрез </a:t>
            </a:r>
            <a:r>
              <a:rPr lang="bg-BG" dirty="0" err="1" smtClean="0"/>
              <a:t>суич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Чрез </a:t>
            </a:r>
            <a:r>
              <a:rPr lang="bg-BG" dirty="0" err="1" smtClean="0"/>
              <a:t>хъб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13080" y="311404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Директна връзка между </a:t>
            </a:r>
            <a:r>
              <a:rPr lang="en-US" dirty="0" smtClean="0"/>
              <a:t>Ethernet </a:t>
            </a:r>
            <a:r>
              <a:rPr lang="bg-BG" dirty="0" smtClean="0"/>
              <a:t>адаптерите с обикновен кабел</a:t>
            </a:r>
          </a:p>
          <a:p>
            <a:pPr lvl="1"/>
            <a:r>
              <a:rPr lang="bg-BG" dirty="0" smtClean="0"/>
              <a:t>2 машини, няма нужда от допълнителен кореспондент между тях</a:t>
            </a:r>
          </a:p>
          <a:p>
            <a:pPr lvl="1"/>
            <a:r>
              <a:rPr lang="en-US" dirty="0" smtClean="0"/>
              <a:t>Auto-MDIX</a:t>
            </a:r>
            <a:r>
              <a:rPr lang="bg-BG" dirty="0"/>
              <a:t> </a:t>
            </a:r>
            <a:r>
              <a:rPr lang="bg-BG" dirty="0" smtClean="0"/>
              <a:t>позволява автоматичен софтуерен </a:t>
            </a:r>
            <a:r>
              <a:rPr lang="en-US" dirty="0" smtClean="0"/>
              <a:t>crossover </a:t>
            </a:r>
            <a:r>
              <a:rPr lang="bg-BG" dirty="0" smtClean="0"/>
              <a:t>на кабелите – без него би било нужно </a:t>
            </a:r>
            <a:r>
              <a:rPr lang="en-US" dirty="0" smtClean="0"/>
              <a:t>LAN </a:t>
            </a:r>
            <a:r>
              <a:rPr lang="bg-BG" dirty="0" smtClean="0"/>
              <a:t>кабелът хардуерно да е </a:t>
            </a:r>
            <a:r>
              <a:rPr lang="en-US" dirty="0" smtClean="0"/>
              <a:t>crossover</a:t>
            </a:r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000" dirty="0" smtClean="0">
                <a:hlinkClick r:id="rId2"/>
              </a:rPr>
              <a:t>en.wikipedia.org/wiki/</a:t>
            </a:r>
            <a:r>
              <a:rPr lang="en-US" sz="2000" dirty="0" err="1" smtClean="0">
                <a:hlinkClick r:id="rId2"/>
              </a:rPr>
              <a:t>Ethernet_crossover_cable#Automatic_crossover</a:t>
            </a:r>
            <a:endParaRPr lang="en-US" sz="2800" dirty="0" smtClean="0"/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Кое твърдение за </a:t>
            </a:r>
            <a:r>
              <a:rPr lang="en-US" dirty="0" smtClean="0"/>
              <a:t>SSH </a:t>
            </a:r>
            <a:r>
              <a:rPr lang="bg-BG" dirty="0" smtClean="0"/>
              <a:t>не е вярно?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Протокол за криптирана информация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Позволява да се направи „тунел“ за пренос на данни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Позволява контрол над отдалечена машина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Позволява трансфер на файлове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Използва по-малко трафик от </a:t>
            </a:r>
            <a:r>
              <a:rPr lang="en-US" dirty="0" smtClean="0"/>
              <a:t>Telnet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Позволява да се изпозва директория на даден сървър като локална файлова система</a:t>
            </a:r>
          </a:p>
          <a:p>
            <a:pPr marL="871538" lvl="1" indent="-514350">
              <a:buFont typeface="+mj-lt"/>
              <a:buAutoNum type="alphaLcParenR"/>
            </a:pP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5438" y="4648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6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SSH </a:t>
            </a:r>
            <a:r>
              <a:rPr lang="bg-BG" dirty="0" smtClean="0"/>
              <a:t>е криптиран протокол за комуникация между две машини</a:t>
            </a:r>
            <a:r>
              <a:rPr lang="en-US" dirty="0" smtClean="0"/>
              <a:t>. </a:t>
            </a:r>
            <a:r>
              <a:rPr lang="bg-BG" dirty="0" smtClean="0"/>
              <a:t>Понеже борави с криптирана информация (за разлика от </a:t>
            </a:r>
            <a:r>
              <a:rPr lang="en-US" dirty="0" smtClean="0"/>
              <a:t>Telnet) </a:t>
            </a:r>
            <a:r>
              <a:rPr lang="bg-BG" dirty="0" smtClean="0"/>
              <a:t>използва повече</a:t>
            </a:r>
            <a:r>
              <a:rPr lang="en-US" dirty="0" smtClean="0"/>
              <a:t> </a:t>
            </a:r>
            <a:r>
              <a:rPr lang="bg-BG" dirty="0" smtClean="0"/>
              <a:t>трафик.</a:t>
            </a:r>
            <a:endParaRPr lang="en-US" dirty="0" smtClean="0"/>
          </a:p>
          <a:p>
            <a:r>
              <a:rPr lang="en-US" dirty="0">
                <a:hlinkClick r:id="rId2"/>
              </a:rPr>
              <a:t>http://en.wikipedia.org/wiki/Secure_Shell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153693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следните твърдения показва предимството на </a:t>
            </a:r>
            <a:r>
              <a:rPr lang="en-US" dirty="0" smtClean="0"/>
              <a:t>IMAP </a:t>
            </a:r>
            <a:r>
              <a:rPr lang="bg-BG" dirty="0" smtClean="0"/>
              <a:t>протокола пред </a:t>
            </a:r>
            <a:r>
              <a:rPr lang="en-US" dirty="0" smtClean="0"/>
              <a:t>POP </a:t>
            </a:r>
            <a:r>
              <a:rPr lang="bg-BG" dirty="0" smtClean="0"/>
              <a:t>протокола за изпращане на електронни съобщения?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>
                <a:effectLst/>
              </a:rPr>
              <a:t>Поддръжка на множество клиенти</a:t>
            </a:r>
            <a:endParaRPr lang="en-US" dirty="0">
              <a:effectLst/>
            </a:endParaRP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/>
              <a:t>Търсене от страна на сървъра, а не клиента</a:t>
            </a:r>
            <a:endParaRPr lang="en-US" dirty="0"/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/>
              <a:t>Извличане на част от информацията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/>
              <a:t>По-добра комуникация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/>
              <a:t>Всички изброени</a:t>
            </a:r>
            <a:endParaRPr lang="en-US" dirty="0"/>
          </a:p>
          <a:p>
            <a:endParaRPr lang="bg-BG" dirty="0" smtClean="0"/>
          </a:p>
          <a:p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33400" y="5181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07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r>
              <a:rPr lang="bg-BG" sz="2600" dirty="0" smtClean="0"/>
              <a:t>Основните предимства на </a:t>
            </a:r>
            <a:r>
              <a:rPr lang="en-US" sz="2600" dirty="0" smtClean="0">
                <a:hlinkClick r:id="rId2"/>
              </a:rPr>
              <a:t>IMAP </a:t>
            </a:r>
            <a:r>
              <a:rPr lang="en-US" sz="2600" dirty="0" smtClean="0"/>
              <a:t>e-mail </a:t>
            </a:r>
            <a:r>
              <a:rPr lang="bg-BG" sz="2600" dirty="0" smtClean="0"/>
              <a:t>протокола пред </a:t>
            </a:r>
            <a:r>
              <a:rPr lang="en-US" sz="2600" dirty="0" smtClean="0"/>
              <a:t>POP </a:t>
            </a:r>
            <a:r>
              <a:rPr lang="bg-BG" sz="2600" dirty="0" smtClean="0"/>
              <a:t>протокола са:</a:t>
            </a:r>
          </a:p>
          <a:p>
            <a:pPr lvl="1"/>
            <a:r>
              <a:rPr lang="en-US" sz="2400" dirty="0" smtClean="0"/>
              <a:t>IMAP </a:t>
            </a:r>
            <a:r>
              <a:rPr lang="bg-BG" sz="2400" dirty="0" smtClean="0"/>
              <a:t>стои свързан със сървъра, докото има възможност, което </a:t>
            </a:r>
            <a:r>
              <a:rPr lang="bg-BG" sz="2400" dirty="0"/>
              <a:t>дава по-добра и </a:t>
            </a:r>
            <a:r>
              <a:rPr lang="bg-BG" sz="2400" dirty="0" smtClean="0"/>
              <a:t>по-бърза комуникация</a:t>
            </a:r>
          </a:p>
          <a:p>
            <a:pPr lvl="1"/>
            <a:r>
              <a:rPr lang="bg-BG" sz="2400" dirty="0" smtClean="0"/>
              <a:t>С </a:t>
            </a:r>
            <a:r>
              <a:rPr lang="en-US" sz="2400" dirty="0" smtClean="0"/>
              <a:t>IMAP </a:t>
            </a:r>
            <a:r>
              <a:rPr lang="bg-BG" sz="2400" dirty="0" smtClean="0"/>
              <a:t>множество от клиенти могат да се свържат</a:t>
            </a:r>
            <a:r>
              <a:rPr lang="en-US" sz="2400" dirty="0" smtClean="0"/>
              <a:t> </a:t>
            </a:r>
            <a:r>
              <a:rPr lang="bg-BG" sz="2400" dirty="0" smtClean="0"/>
              <a:t>едновременно, докато при </a:t>
            </a:r>
            <a:r>
              <a:rPr lang="en-US" sz="2400" dirty="0" smtClean="0"/>
              <a:t>POP</a:t>
            </a:r>
            <a:r>
              <a:rPr lang="bg-BG" sz="2400" dirty="0" smtClean="0"/>
              <a:t> това не е възможно</a:t>
            </a:r>
          </a:p>
          <a:p>
            <a:pPr lvl="1"/>
            <a:r>
              <a:rPr lang="bg-BG" sz="2400" dirty="0" smtClean="0"/>
              <a:t>Всички съобщения се изпращат под формат </a:t>
            </a:r>
            <a:r>
              <a:rPr lang="en-US" sz="2400" dirty="0" smtClean="0"/>
              <a:t>MIME</a:t>
            </a:r>
            <a:r>
              <a:rPr lang="bg-BG" sz="2400" dirty="0" smtClean="0"/>
              <a:t>, като с </a:t>
            </a:r>
            <a:r>
              <a:rPr lang="en-US" sz="2400" dirty="0" smtClean="0"/>
              <a:t>IMAP </a:t>
            </a:r>
            <a:r>
              <a:rPr lang="bg-BG" sz="2400" dirty="0" smtClean="0"/>
              <a:t>е позволено да извличаме само част от изпратената информация</a:t>
            </a:r>
          </a:p>
          <a:p>
            <a:pPr lvl="1"/>
            <a:r>
              <a:rPr lang="bg-BG" sz="2400" dirty="0" smtClean="0"/>
              <a:t>Търсене на сървъра спрямо критерии, предоставени от клиента. По този начин се намалява количеството изпратена информация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pPr lvl="0"/>
            <a:r>
              <a:rPr lang="bg-BG" dirty="0" smtClean="0"/>
              <a:t>Как се прави пренасочване от една страница (</a:t>
            </a:r>
            <a:r>
              <a:rPr lang="en-US" dirty="0" smtClean="0"/>
              <a:t>URL) </a:t>
            </a:r>
            <a:r>
              <a:rPr lang="bg-BG" dirty="0" smtClean="0"/>
              <a:t>към друга?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Изтеглената уеб страница съдържа такъв код: </a:t>
            </a:r>
            <a:r>
              <a:rPr lang="en-US" sz="2900" spc="-15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&lt;meta </a:t>
            </a:r>
            <a:r>
              <a:rPr lang="en-US" sz="2900" spc="-15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redirect="http</a:t>
            </a:r>
            <a:r>
              <a:rPr lang="en-US" sz="2900" spc="-15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lang="en-US" sz="2900" spc="-15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example.com"&gt;</a:t>
            </a:r>
            <a:endParaRPr lang="bg-BG" sz="2900" spc="-15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Уеб сървърът връща статус код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 smtClean="0"/>
              <a:t> </a:t>
            </a:r>
            <a:r>
              <a:rPr lang="bg-BG" dirty="0" smtClean="0"/>
              <a:t>или 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302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 smtClean="0"/>
              <a:t>URL </a:t>
            </a:r>
            <a:r>
              <a:rPr lang="bg-BG" dirty="0" smtClean="0"/>
              <a:t>за пренасочване в </a:t>
            </a:r>
            <a:r>
              <a:rPr lang="en-US" dirty="0" smtClean="0"/>
              <a:t>HTTP</a:t>
            </a:r>
            <a:r>
              <a:rPr lang="bg-BG" dirty="0" smtClean="0"/>
              <a:t> </a:t>
            </a:r>
            <a:r>
              <a:rPr lang="bg-BG" noProof="1" smtClean="0"/>
              <a:t>хедърите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 </a:t>
            </a:r>
            <a:r>
              <a:rPr lang="en-US" dirty="0" smtClean="0"/>
              <a:t>JavaScript</a:t>
            </a:r>
            <a:r>
              <a:rPr lang="en-US" dirty="0"/>
              <a:t>: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&lt;script&gt;browser.redirect( "http://example.com")&lt;/script&gt;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Уеб </a:t>
            </a:r>
            <a:r>
              <a:rPr lang="bg-BG" dirty="0" smtClean="0"/>
              <a:t>браузърът изпраща код на заявка 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302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/>
              <a:t>URL </a:t>
            </a:r>
            <a:r>
              <a:rPr lang="bg-BG" dirty="0"/>
              <a:t>за пренасочване в </a:t>
            </a:r>
            <a:r>
              <a:rPr lang="en-US" dirty="0"/>
              <a:t>HTTP</a:t>
            </a:r>
            <a:r>
              <a:rPr lang="bg-BG" dirty="0"/>
              <a:t> </a:t>
            </a:r>
            <a:r>
              <a:rPr lang="bg-BG" noProof="1" smtClean="0"/>
              <a:t>хедърите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15075" y="3352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15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r>
              <a:rPr lang="en-US" sz="3000" smtClean="0"/>
              <a:t>Browser redirect </a:t>
            </a:r>
            <a:r>
              <a:rPr lang="bg-BG" sz="3000" dirty="0" smtClean="0"/>
              <a:t>се прави по няколко начина:</a:t>
            </a:r>
          </a:p>
          <a:p>
            <a:pPr lvl="1"/>
            <a:r>
              <a:rPr lang="bg-BG" sz="2700" dirty="0" smtClean="0"/>
              <a:t>Сървърът връща </a:t>
            </a:r>
            <a:r>
              <a:rPr lang="en-US" sz="2700" dirty="0" smtClean="0"/>
              <a:t>HTTP 302 </a:t>
            </a:r>
            <a:r>
              <a:rPr lang="bg-BG" sz="2700" dirty="0" smtClean="0"/>
              <a:t>или </a:t>
            </a:r>
            <a:r>
              <a:rPr lang="en-US" sz="2700" dirty="0" smtClean="0"/>
              <a:t>HTTP 301 </a:t>
            </a:r>
            <a:r>
              <a:rPr lang="bg-BG" sz="2700" dirty="0" smtClean="0"/>
              <a:t>статус код + </a:t>
            </a:r>
            <a:r>
              <a:rPr lang="en-US" sz="2700" dirty="0" smtClean="0"/>
              <a:t>URL </a:t>
            </a:r>
            <a:r>
              <a:rPr lang="bg-BG" sz="2700" dirty="0" smtClean="0"/>
              <a:t>за пренасочване в </a:t>
            </a:r>
            <a:r>
              <a:rPr lang="en-US" sz="2700" dirty="0" smtClean="0"/>
              <a:t>HTTP response </a:t>
            </a:r>
            <a:r>
              <a:rPr lang="bg-BG" sz="2700" dirty="0" err="1" smtClean="0"/>
              <a:t>хедърите</a:t>
            </a:r>
            <a:endParaRPr lang="bg-BG" sz="2700" dirty="0" smtClean="0"/>
          </a:p>
          <a:p>
            <a:pPr lvl="2"/>
            <a:r>
              <a:rPr lang="en-US" sz="1900" dirty="0">
                <a:hlinkClick r:id="rId2"/>
              </a:rPr>
              <a:t>http://</a:t>
            </a:r>
            <a:r>
              <a:rPr lang="en-US" sz="1900" dirty="0" smtClean="0">
                <a:hlinkClick r:id="rId2"/>
              </a:rPr>
              <a:t>en.wikipedia.org/wiki/URL_redirection#HTTP_status_codes_3xx</a:t>
            </a:r>
            <a:endParaRPr lang="en-US" sz="1900" dirty="0" smtClean="0"/>
          </a:p>
          <a:p>
            <a:pPr lvl="1"/>
            <a:r>
              <a:rPr lang="bg-BG" sz="2700" dirty="0" smtClean="0"/>
              <a:t>Заредената страница съдържа следния </a:t>
            </a:r>
            <a:r>
              <a:rPr lang="en-US" sz="2700" dirty="0" smtClean="0"/>
              <a:t>meta</a:t>
            </a:r>
            <a:r>
              <a:rPr lang="bg-BG" sz="2700" dirty="0" smtClean="0"/>
              <a:t> таг:</a:t>
            </a:r>
          </a:p>
          <a:p>
            <a:pPr lvl="2"/>
            <a:r>
              <a:rPr lang="en-US" sz="25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&lt;meta http-equiv="refresh"</a:t>
            </a:r>
            <a:r>
              <a:rPr lang="bg-BG" sz="25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bg-BG" sz="25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5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content="0; url=http://somesite.com/"&gt;</a:t>
            </a:r>
          </a:p>
          <a:p>
            <a:pPr lvl="1"/>
            <a:r>
              <a:rPr lang="bg-BG" sz="2700" dirty="0" smtClean="0"/>
              <a:t>Заредената </a:t>
            </a:r>
            <a:r>
              <a:rPr lang="bg-BG" sz="2700" dirty="0"/>
              <a:t>страница съдържа следния </a:t>
            </a:r>
            <a:r>
              <a:rPr lang="en-US" sz="2700" dirty="0" smtClean="0"/>
              <a:t>JavaScript</a:t>
            </a:r>
            <a:r>
              <a:rPr lang="bg-BG" sz="2700" dirty="0" smtClean="0"/>
              <a:t>:</a:t>
            </a:r>
            <a:endParaRPr lang="bg-BG" sz="2700" dirty="0"/>
          </a:p>
          <a:p>
            <a:pPr lvl="2"/>
            <a:r>
              <a:rPr lang="en-US" sz="25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 type="text/javascript"&gt;</a:t>
            </a:r>
            <a:br>
              <a:rPr lang="en-US" sz="25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5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window.location.href = "http://site.com"</a:t>
            </a:r>
            <a:br>
              <a:rPr lang="en-US" sz="25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5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&lt;/script&gt;</a:t>
            </a:r>
            <a:endParaRPr lang="en-US" sz="25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96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Какъв ефект ще има стойността на атрибута </a:t>
            </a:r>
            <a:r>
              <a:rPr lang="en-US" dirty="0" err="1" smtClean="0"/>
              <a:t>bgcolor</a:t>
            </a:r>
            <a:r>
              <a:rPr lang="en-US" dirty="0" smtClean="0"/>
              <a:t> </a:t>
            </a:r>
            <a:r>
              <a:rPr lang="bg-BG" dirty="0" smtClean="0"/>
              <a:t>върху страницата?</a:t>
            </a:r>
            <a:endParaRPr lang="bg-BG" dirty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Фонът на страницата ще стане черен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Фонът на страницата ще стане бял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Фонът на страницата ще стане червен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Ще излезе съобщение за грешка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Съдържанието на страницата няма да се появи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380" y="400812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84200" y="2209800"/>
            <a:ext cx="6121400" cy="42575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bgcolor="chucknorris"&gt; test &lt;/body&gt;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Фонът на страницата ще стане червен</a:t>
            </a:r>
          </a:p>
          <a:p>
            <a:pPr lvl="1"/>
            <a:r>
              <a:rPr lang="bg-BG" dirty="0" smtClean="0"/>
              <a:t>Очаква се </a:t>
            </a:r>
            <a:r>
              <a:rPr lang="en-US" dirty="0" smtClean="0"/>
              <a:t>hexadecimal </a:t>
            </a:r>
            <a:r>
              <a:rPr lang="bg-BG" dirty="0" smtClean="0"/>
              <a:t>запис на цвят</a:t>
            </a:r>
          </a:p>
          <a:p>
            <a:pPr lvl="1"/>
            <a:r>
              <a:rPr lang="bg-BG" dirty="0" smtClean="0"/>
              <a:t>Грешни символи (</a:t>
            </a:r>
            <a:r>
              <a:rPr lang="en-US" dirty="0" smtClean="0"/>
              <a:t>non</a:t>
            </a:r>
            <a:r>
              <a:rPr lang="bg-BG" dirty="0" smtClean="0"/>
              <a:t>-</a:t>
            </a:r>
            <a:r>
              <a:rPr lang="en-US" dirty="0" smtClean="0"/>
              <a:t>hexadecimal) </a:t>
            </a:r>
            <a:r>
              <a:rPr lang="bg-BG" dirty="0" smtClean="0"/>
              <a:t>се приравняват на нула</a:t>
            </a:r>
            <a:r>
              <a:rPr lang="en-US" dirty="0" smtClean="0"/>
              <a:t> (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chucknorris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-&gt;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c00c0000000)</a:t>
            </a:r>
            <a:endParaRPr lang="bg-BG" dirty="0" smtClean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bg-BG" dirty="0" smtClean="0"/>
              <a:t>Допълва се с нули до дължина делима на 3</a:t>
            </a:r>
            <a:endParaRPr lang="en-US" dirty="0" smtClean="0"/>
          </a:p>
          <a:p>
            <a:pPr lvl="1"/>
            <a:r>
              <a:rPr lang="en-US" dirty="0"/>
              <a:t>(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c00c0000000 -&gt; c00c00000000) </a:t>
            </a:r>
            <a:endParaRPr lang="bg-BG" sz="2400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bg-BG" dirty="0" smtClean="0"/>
              <a:t>Разделя се на 3 равни части, които се отрязват до втория си символ</a:t>
            </a:r>
            <a:r>
              <a:rPr lang="en-US" dirty="0" smtClean="0"/>
              <a:t> (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c0, 00, 00</a:t>
            </a:r>
            <a:r>
              <a:rPr lang="en-US" dirty="0" smtClean="0"/>
              <a:t>)</a:t>
            </a:r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r>
              <a:rPr lang="en-US" sz="2800" dirty="0"/>
              <a:t> </a:t>
            </a: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tinyurl.com/chuck-norris-color</a:t>
            </a:r>
            <a:r>
              <a:rPr lang="en-US" sz="28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от следните видове софтуер НЕ може да се изпълни директно от уеб страница, без инсталация на компоненти към браузъра?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Софтуер за </a:t>
            </a:r>
            <a:r>
              <a:rPr lang="en-US" dirty="0" smtClean="0"/>
              <a:t>instant messaging (</a:t>
            </a:r>
            <a:r>
              <a:rPr lang="bg-BG" dirty="0" smtClean="0"/>
              <a:t>чат)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Музикален плейър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Антивирусен софтуер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Презентационен софтуер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2D </a:t>
            </a:r>
            <a:r>
              <a:rPr lang="bg-BG" dirty="0" smtClean="0"/>
              <a:t>игри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3</a:t>
            </a:r>
            <a:r>
              <a:rPr lang="en-US" dirty="0" smtClean="0"/>
              <a:t>D </a:t>
            </a:r>
            <a:r>
              <a:rPr lang="bg-BG" dirty="0" smtClean="0"/>
              <a:t>игри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7840" y="386588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Показания фрагмент </a:t>
            </a:r>
            <a:r>
              <a:rPr lang="bg-BG" dirty="0" err="1" smtClean="0"/>
              <a:t>изпечатва</a:t>
            </a:r>
            <a:r>
              <a:rPr lang="bg-BG" dirty="0" smtClean="0"/>
              <a:t> на конзолата </a:t>
            </a:r>
            <a:r>
              <a:rPr lang="en-US" dirty="0" smtClean="0"/>
              <a:t>true </a:t>
            </a:r>
            <a:r>
              <a:rPr lang="bg-BG" dirty="0" smtClean="0"/>
              <a:t>и след това </a:t>
            </a:r>
            <a:r>
              <a:rPr lang="en-US" dirty="0" smtClean="0"/>
              <a:t>false. </a:t>
            </a:r>
            <a:br>
              <a:rPr lang="en-US" dirty="0" smtClean="0"/>
            </a:br>
            <a:r>
              <a:rPr lang="bg-BG" dirty="0" smtClean="0"/>
              <a:t>Как са дефинирани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x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y</a:t>
            </a:r>
            <a:r>
              <a:rPr lang="bg-BG" dirty="0" smtClean="0"/>
              <a:t>?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x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=</a:t>
            </a:r>
            <a:r>
              <a:rPr lang="bg-BG" dirty="0" smtClean="0">
                <a:latin typeface="Consolas" pitchFamily="49" charset="0"/>
                <a:cs typeface="Consolas" pitchFamily="49" charset="0"/>
              </a:rPr>
              <a:t> 1;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y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=</a:t>
            </a:r>
            <a:r>
              <a:rPr lang="bg-BG" dirty="0" smtClean="0">
                <a:latin typeface="Consolas" pitchFamily="49" charset="0"/>
                <a:cs typeface="Consolas" pitchFamily="49" charset="0"/>
              </a:rPr>
              <a:t> -1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latin typeface="Consolas" pitchFamily="49" charset="0"/>
                <a:cs typeface="Consolas" pitchFamily="49" charset="0"/>
              </a:rPr>
              <a:t>x = Infinity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;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y = -Infinity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latin typeface="Consolas" pitchFamily="49" charset="0"/>
                <a:cs typeface="Consolas" pitchFamily="49" charset="0"/>
              </a:rPr>
              <a:t>x = Infinity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;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y = Infinity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latin typeface="Consolas" pitchFamily="49" charset="0"/>
                <a:cs typeface="Consolas" pitchFamily="49" charset="0"/>
              </a:rPr>
              <a:t>x =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0; y = 0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latin typeface="Consolas" pitchFamily="49" charset="0"/>
                <a:cs typeface="Consolas" pitchFamily="49" charset="0"/>
              </a:rPr>
              <a:t>x = -0; y = -0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5105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60400" y="2520236"/>
            <a:ext cx="6121400" cy="7591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 === y);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console.log(1/x === 1/y); 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 </a:t>
            </a:r>
            <a:r>
              <a:rPr lang="en-US" dirty="0" smtClean="0"/>
              <a:t>JavaScript </a:t>
            </a:r>
            <a:r>
              <a:rPr lang="bg-BG" dirty="0" smtClean="0"/>
              <a:t>числата са по стандарта за числа с плаваща запетая</a:t>
            </a:r>
          </a:p>
          <a:p>
            <a:pPr lvl="1"/>
            <a:r>
              <a:rPr lang="bg-BG" dirty="0" smtClean="0"/>
              <a:t>Съществуват два вида нули – положителна и отрицателна</a:t>
            </a: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-0 === 0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1/-0 === -Infinity; 1/0 === Infinity</a:t>
            </a: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Infinity != -Infinity</a:t>
            </a:r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www.codeproject.com/Articles/182416/A-Collection-of-JavaScript-Gotchas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bg-BG" sz="3600" dirty="0" smtClean="0"/>
              <a:t>Академия на Телерик за ученици</a:t>
            </a:r>
            <a:endParaRPr lang="bg-BG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/>
              <a:t>Въпроси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6400800"/>
            <a:ext cx="35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http://schoolacademy.telerik.com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95598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Антивирусният софтуер има нужда от специални права, които браузърът не дава</a:t>
            </a:r>
          </a:p>
          <a:p>
            <a:pPr lvl="1"/>
            <a:r>
              <a:rPr lang="bg-BG" dirty="0" smtClean="0"/>
              <a:t>Достъп до файловата система</a:t>
            </a:r>
          </a:p>
          <a:p>
            <a:pPr lvl="1"/>
            <a:r>
              <a:rPr lang="bg-BG" dirty="0" smtClean="0"/>
              <a:t>Достъп до цялата оперативна памет</a:t>
            </a:r>
          </a:p>
          <a:p>
            <a:pPr lvl="1"/>
            <a:r>
              <a:rPr lang="bg-BG" dirty="0" smtClean="0"/>
              <a:t>Съществуват изключения при инсталирани на специализирани „</a:t>
            </a:r>
            <a:r>
              <a:rPr lang="bg-BG" dirty="0" err="1" smtClean="0"/>
              <a:t>надставки</a:t>
            </a:r>
            <a:r>
              <a:rPr lang="bg-BG" dirty="0" smtClean="0"/>
              <a:t>“ (</a:t>
            </a:r>
            <a:r>
              <a:rPr lang="en-US" dirty="0" smtClean="0"/>
              <a:t>add-ons)</a:t>
            </a:r>
            <a:r>
              <a:rPr lang="bg-BG" dirty="0" smtClean="0"/>
              <a:t> и </a:t>
            </a:r>
            <a:r>
              <a:rPr lang="en-US" dirty="0" smtClean="0"/>
              <a:t>ActiveX </a:t>
            </a:r>
            <a:r>
              <a:rPr lang="bg-BG" dirty="0" smtClean="0"/>
              <a:t>компоненти</a:t>
            </a:r>
          </a:p>
          <a:p>
            <a:pPr lvl="2"/>
            <a:r>
              <a:rPr lang="en-US" dirty="0" smtClean="0"/>
              <a:t>Add-ons </a:t>
            </a:r>
            <a:r>
              <a:rPr lang="bg-BG" dirty="0" smtClean="0"/>
              <a:t>могат да имат права на приложения</a:t>
            </a:r>
          </a:p>
          <a:p>
            <a:r>
              <a:rPr lang="bg-BG" dirty="0" smtClean="0"/>
              <a:t>Информация:</a:t>
            </a:r>
            <a:endParaRPr lang="en-US" sz="2800" dirty="0" smtClean="0"/>
          </a:p>
          <a:p>
            <a:pPr lvl="1"/>
            <a:r>
              <a:rPr lang="en-US" sz="2800" dirty="0">
                <a:effectLst/>
                <a:hlinkClick r:id="rId2"/>
              </a:rPr>
              <a:t>http://</a:t>
            </a:r>
            <a:r>
              <a:rPr lang="en-US" sz="2800" dirty="0" smtClean="0">
                <a:effectLst/>
                <a:hlinkClick r:id="rId2"/>
              </a:rPr>
              <a:t>tinyurl.com/online-scans-with-activex</a:t>
            </a:r>
            <a:r>
              <a:rPr lang="en-US" sz="2800" dirty="0" smtClean="0">
                <a:effectLst/>
              </a:rPr>
              <a:t> 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Коя от изброените причини е най-вероятна за показване на следното съобщение?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bg-BG" dirty="0"/>
          </a:p>
          <a:p>
            <a:pPr marL="357188" lvl="1" indent="0">
              <a:buNone/>
            </a:pPr>
            <a:endParaRPr lang="bg-BG" dirty="0" smtClean="0"/>
          </a:p>
          <a:p>
            <a:pPr marL="871538" lvl="1" indent="-514350">
              <a:spcBef>
                <a:spcPts val="1200"/>
              </a:spcBef>
              <a:buFont typeface="+mj-lt"/>
              <a:buAutoNum type="alphaLcParenR"/>
            </a:pPr>
            <a:r>
              <a:rPr lang="bg-BG" dirty="0" smtClean="0"/>
              <a:t>Хакерска атака е свалила сайта</a:t>
            </a:r>
            <a:endParaRPr lang="en-US" dirty="0" smtClean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dirty="0" smtClean="0"/>
              <a:t>Потребителската машина е с грешна дата</a:t>
            </a:r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dirty="0" smtClean="0"/>
              <a:t>Сертификатът представен от сайта е стар</a:t>
            </a:r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dirty="0" smtClean="0"/>
              <a:t>Сертификатът е анулиран </a:t>
            </a:r>
            <a:r>
              <a:rPr lang="bg-BG" dirty="0" err="1" smtClean="0"/>
              <a:t>сертификационен</a:t>
            </a:r>
            <a:r>
              <a:rPr lang="bg-BG" dirty="0" smtClean="0"/>
              <a:t> орган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15620" y="459232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" y="1935415"/>
            <a:ext cx="6461760" cy="210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6200</TotalTime>
  <Words>2035</Words>
  <Application>Microsoft Office PowerPoint</Application>
  <PresentationFormat>Презентация на цял екран (4:3)</PresentationFormat>
  <Paragraphs>384</Paragraphs>
  <Slides>62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62</vt:i4>
      </vt:variant>
    </vt:vector>
  </HeadingPairs>
  <TitlesOfParts>
    <vt:vector size="63" baseType="lpstr">
      <vt:lpstr>Telerik Academy</vt:lpstr>
      <vt:lpstr>Тренировъчен тест по информационни технологии</vt:lpstr>
      <vt:lpstr>Компютърни системи</vt:lpstr>
      <vt:lpstr>Въпрос</vt:lpstr>
      <vt:lpstr>Отговор</vt:lpstr>
      <vt:lpstr>Софтуерни системи</vt:lpstr>
      <vt:lpstr>Въпрос</vt:lpstr>
      <vt:lpstr>Отговор</vt:lpstr>
      <vt:lpstr>Работа с компютърни системи и програми</vt:lpstr>
      <vt:lpstr>Въпрос</vt:lpstr>
      <vt:lpstr>Отговор</vt:lpstr>
      <vt:lpstr>Пренос на данни и бройни системи</vt:lpstr>
      <vt:lpstr>Въпрос</vt:lpstr>
      <vt:lpstr>Отговор</vt:lpstr>
      <vt:lpstr>Операционни системи</vt:lpstr>
      <vt:lpstr>Въпрос</vt:lpstr>
      <vt:lpstr>Отговор</vt:lpstr>
      <vt:lpstr>Софтуерно инженерство</vt:lpstr>
      <vt:lpstr>Въпрос</vt:lpstr>
      <vt:lpstr>Отговор</vt:lpstr>
      <vt:lpstr>Компресиране на данни</vt:lpstr>
      <vt:lpstr>Въпрос</vt:lpstr>
      <vt:lpstr>Отговор</vt:lpstr>
      <vt:lpstr>Текстообработка</vt:lpstr>
      <vt:lpstr>Въпрос</vt:lpstr>
      <vt:lpstr>Отговор</vt:lpstr>
      <vt:lpstr>Компютърна графика</vt:lpstr>
      <vt:lpstr>Въпрос</vt:lpstr>
      <vt:lpstr>Отговор</vt:lpstr>
      <vt:lpstr>Бази от данни</vt:lpstr>
      <vt:lpstr>Въпрос</vt:lpstr>
      <vt:lpstr>Отговор</vt:lpstr>
      <vt:lpstr>Информационни системи</vt:lpstr>
      <vt:lpstr>Въпрос</vt:lpstr>
      <vt:lpstr>Отговор</vt:lpstr>
      <vt:lpstr>Сигурност и защита на информацията</vt:lpstr>
      <vt:lpstr>Въпрос</vt:lpstr>
      <vt:lpstr>Отговор</vt:lpstr>
      <vt:lpstr>Презентационни системи</vt:lpstr>
      <vt:lpstr>Въпрос</vt:lpstr>
      <vt:lpstr>Отговор</vt:lpstr>
      <vt:lpstr>Мултимедия</vt:lpstr>
      <vt:lpstr>Въпрос</vt:lpstr>
      <vt:lpstr>Отговор</vt:lpstr>
      <vt:lpstr>Компютърни мрежи</vt:lpstr>
      <vt:lpstr>Въпрос</vt:lpstr>
      <vt:lpstr>Отговор</vt:lpstr>
      <vt:lpstr>Устройство на Интернет</vt:lpstr>
      <vt:lpstr>Въпрос</vt:lpstr>
      <vt:lpstr>Отговор</vt:lpstr>
      <vt:lpstr>Електронна комуникация</vt:lpstr>
      <vt:lpstr>Въпрос</vt:lpstr>
      <vt:lpstr>Отговор</vt:lpstr>
      <vt:lpstr>World Wide Web (WWW)</vt:lpstr>
      <vt:lpstr>Въпрос</vt:lpstr>
      <vt:lpstr>Отговор</vt:lpstr>
      <vt:lpstr>Уеб дизайн, HTML, CSS</vt:lpstr>
      <vt:lpstr>Въпрос</vt:lpstr>
      <vt:lpstr>Отговор</vt:lpstr>
      <vt:lpstr>JavaScript</vt:lpstr>
      <vt:lpstr>Въпрос</vt:lpstr>
      <vt:lpstr>Отговор</vt:lpstr>
      <vt:lpstr>Академия на Телерик за ученици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Telerik Academy</dc:creator>
  <cp:keywords>telerik software academy, school academy, училищна софтуерна академия, академия на Телерик за ученици, free courses for developers</cp:keywords>
  <cp:lastModifiedBy>George Georgiev</cp:lastModifiedBy>
  <cp:revision>608</cp:revision>
  <dcterms:created xsi:type="dcterms:W3CDTF">2007-12-08T16:03:35Z</dcterms:created>
  <dcterms:modified xsi:type="dcterms:W3CDTF">2013-11-23T10:19:16Z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